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98" r:id="rId4"/>
    <p:sldId id="314" r:id="rId5"/>
    <p:sldId id="295" r:id="rId6"/>
    <p:sldId id="296" r:id="rId7"/>
    <p:sldId id="303" r:id="rId8"/>
    <p:sldId id="265" r:id="rId9"/>
    <p:sldId id="306" r:id="rId10"/>
    <p:sldId id="304" r:id="rId11"/>
    <p:sldId id="315" r:id="rId12"/>
    <p:sldId id="307" r:id="rId13"/>
    <p:sldId id="310" r:id="rId14"/>
    <p:sldId id="297" r:id="rId15"/>
    <p:sldId id="264" r:id="rId16"/>
    <p:sldId id="293" r:id="rId17"/>
    <p:sldId id="287" r:id="rId18"/>
    <p:sldId id="300" r:id="rId19"/>
    <p:sldId id="288" r:id="rId20"/>
    <p:sldId id="266" r:id="rId21"/>
    <p:sldId id="289" r:id="rId22"/>
    <p:sldId id="299" r:id="rId23"/>
    <p:sldId id="308" r:id="rId24"/>
    <p:sldId id="302" r:id="rId25"/>
    <p:sldId id="290" r:id="rId26"/>
    <p:sldId id="301" r:id="rId27"/>
    <p:sldId id="291" r:id="rId28"/>
    <p:sldId id="316" r:id="rId29"/>
    <p:sldId id="317" r:id="rId30"/>
    <p:sldId id="309" r:id="rId31"/>
    <p:sldId id="313" r:id="rId32"/>
    <p:sldId id="312" r:id="rId33"/>
    <p:sldId id="278" r:id="rId34"/>
    <p:sldId id="294" r:id="rId35"/>
    <p:sldId id="269" r:id="rId36"/>
    <p:sldId id="270" r:id="rId37"/>
    <p:sldId id="277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 Philippe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ustom%201\Desktop\My%20Documents\GTD%20pilot\Analytical\Core%20lab%20analyses\Sample_Y_Core%20Labs_recombin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plotArea>
      <c:layout>
        <c:manualLayout>
          <c:layoutTarget val="inner"/>
          <c:xMode val="edge"/>
          <c:yMode val="edge"/>
          <c:x val="9.8807961504812025E-2"/>
          <c:y val="7.4548702245552628E-2"/>
          <c:w val="0.85378237095363052"/>
          <c:h val="0.89719889180519163"/>
        </c:manualLayout>
      </c:layout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Sheet1!$A$6:$A$35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Sheet1!$M$6:$M$35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7.0787159969452496E-3</c:v>
                </c:pt>
                <c:pt idx="4">
                  <c:v>2.9236138711152205E-2</c:v>
                </c:pt>
                <c:pt idx="5">
                  <c:v>0.12063498389204025</c:v>
                </c:pt>
                <c:pt idx="6">
                  <c:v>0.11911627605656958</c:v>
                </c:pt>
                <c:pt idx="7">
                  <c:v>0.12895986325405939</c:v>
                </c:pt>
                <c:pt idx="8">
                  <c:v>0.1084414589612515</c:v>
                </c:pt>
                <c:pt idx="9">
                  <c:v>8.7354008847459377E-2</c:v>
                </c:pt>
                <c:pt idx="10">
                  <c:v>8.7548820998840482E-2</c:v>
                </c:pt>
                <c:pt idx="11">
                  <c:v>7.1061656552823774E-2</c:v>
                </c:pt>
                <c:pt idx="12">
                  <c:v>5.6953190689266693E-2</c:v>
                </c:pt>
                <c:pt idx="13">
                  <c:v>4.5219592825925317E-2</c:v>
                </c:pt>
                <c:pt idx="14">
                  <c:v>3.4850143242566294E-2</c:v>
                </c:pt>
                <c:pt idx="15">
                  <c:v>2.6804417145479317E-2</c:v>
                </c:pt>
                <c:pt idx="16">
                  <c:v>2.02636551098162E-2</c:v>
                </c:pt>
                <c:pt idx="17">
                  <c:v>1.5147272960565146E-2</c:v>
                </c:pt>
                <c:pt idx="18">
                  <c:v>1.1094707158465295E-2</c:v>
                </c:pt>
                <c:pt idx="19">
                  <c:v>8.0652525663522656E-3</c:v>
                </c:pt>
                <c:pt idx="20">
                  <c:v>5.7781037206600843E-3</c:v>
                </c:pt>
                <c:pt idx="21">
                  <c:v>4.2332606213887538E-3</c:v>
                </c:pt>
                <c:pt idx="22">
                  <c:v>3.2101494114019249E-3</c:v>
                </c:pt>
                <c:pt idx="23">
                  <c:v>2.4678436649810749E-3</c:v>
                </c:pt>
                <c:pt idx="24">
                  <c:v>1.9461117756965711E-3</c:v>
                </c:pt>
                <c:pt idx="25">
                  <c:v>1.6050747057009622E-3</c:v>
                </c:pt>
                <c:pt idx="26">
                  <c:v>1.2640376357053531E-3</c:v>
                </c:pt>
                <c:pt idx="27">
                  <c:v>8.0253735285048102E-4</c:v>
                </c:pt>
                <c:pt idx="28">
                  <c:v>4.6150028285487185E-4</c:v>
                </c:pt>
                <c:pt idx="29">
                  <c:v>4.0126867642524062E-4</c:v>
                </c:pt>
              </c:numCache>
            </c:numRef>
          </c:yVal>
          <c:smooth val="1"/>
        </c:ser>
        <c:axId val="40086528"/>
        <c:axId val="40092800"/>
      </c:scatterChart>
      <c:valAx>
        <c:axId val="40086528"/>
        <c:scaling>
          <c:orientation val="minMax"/>
          <c:max val="3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092800"/>
        <c:crosses val="autoZero"/>
        <c:crossBetween val="midCat"/>
        <c:majorUnit val="2"/>
      </c:valAx>
      <c:valAx>
        <c:axId val="40092800"/>
        <c:scaling>
          <c:orientation val="minMax"/>
          <c:max val="0.1400000000000000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086528"/>
        <c:crosses val="autoZero"/>
        <c:crossBetween val="midCat"/>
        <c:majorUnit val="1.0000000000000009E-2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EDC8-6A4F-4108-919A-5C475A407462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BDF1-C382-4A8F-A8E2-FD48FA24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45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39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BDF1-C382-4A8F-A8E2-FD48FA242A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91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760F-4B0A-4341-82ED-0A61DA8F5727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17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8F7-CA31-4A58-9BC0-712D0EDDDD4F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8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1BB-332E-412E-B07A-E861E8BE6B7E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6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EA37-FB64-42FA-B2CF-38A959796391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7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220-08C1-42FD-B7CD-0701F05982F0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16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C283-3E97-4C57-8197-4932D5A8F471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0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E95-28C8-4D17-B235-8E20DBB3943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82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F30-E7D2-4DD7-A7A6-A81F03BDE4D9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10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8DDA-D286-4971-B099-655345A355CD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0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C29A-D83A-45FF-81DB-EE048613107A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0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6D4-EA5A-4C81-AE8E-70FBE21792F4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39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5346-305F-491D-8794-E0622C8DEE4A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BDE3-857C-4DA3-BFF4-60ECC84DE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4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68" r="38250"/>
          <a:stretch/>
        </p:blipFill>
        <p:spPr bwMode="auto">
          <a:xfrm rot="10800000" flipH="1" flipV="1">
            <a:off x="4523480" y="609601"/>
            <a:ext cx="462744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6158"/>
            <a:ext cx="401564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06" y="5996365"/>
            <a:ext cx="4839494" cy="6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6629399" cy="20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6088"/>
            <a:ext cx="9144000" cy="11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831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739679" cy="41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2329" y="215153"/>
            <a:ext cx="6951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Traditional FT plant </a:t>
            </a:r>
            <a:r>
              <a:rPr lang="en-CA" sz="3200" dirty="0" smtClean="0"/>
              <a:t>products:</a:t>
            </a:r>
            <a:br>
              <a:rPr lang="en-CA" sz="3200" dirty="0" smtClean="0"/>
            </a:br>
            <a:r>
              <a:rPr lang="en-CA" sz="3200" dirty="0" smtClean="0"/>
              <a:t>Multiple products just a headache for small producers</a:t>
            </a:r>
            <a:endParaRPr lang="en-CA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59759"/>
            <a:ext cx="10801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Steam reformer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267871"/>
            <a:ext cx="108012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GTL reformer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267871"/>
            <a:ext cx="122413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FT-paraffin synthesis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259759"/>
            <a:ext cx="14401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Hydrogen</a:t>
            </a:r>
          </a:p>
          <a:p>
            <a:pPr algn="ctr"/>
            <a:r>
              <a:rPr lang="en-CA" dirty="0" smtClean="0"/>
              <a:t>Manufacture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2267871"/>
            <a:ext cx="15121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Wax hydro-</a:t>
            </a:r>
          </a:p>
          <a:p>
            <a:pPr algn="ctr"/>
            <a:r>
              <a:rPr lang="en-CA" dirty="0" smtClean="0"/>
              <a:t>cracking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761910" y="3419998"/>
            <a:ext cx="14401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Light detergent</a:t>
            </a:r>
          </a:p>
          <a:p>
            <a:pPr algn="ctr"/>
            <a:r>
              <a:rPr lang="en-CA" dirty="0" smtClean="0"/>
              <a:t>feedstock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267871"/>
            <a:ext cx="13681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Syncrude distillation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239979"/>
            <a:ext cx="93610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Lub base oil</a:t>
            </a:r>
          </a:p>
          <a:p>
            <a:r>
              <a:rPr lang="en-CA" dirty="0" smtClean="0"/>
              <a:t>unit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04248" y="2303875"/>
            <a:ext cx="28803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20" idx="1"/>
          </p:cNvCxnSpPr>
          <p:nvPr/>
        </p:nvCxnSpPr>
        <p:spPr>
          <a:xfrm>
            <a:off x="6804248" y="2591037"/>
            <a:ext cx="288032" cy="55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04248" y="2888940"/>
            <a:ext cx="28803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2280" y="2078850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LPG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7092280" y="2411887"/>
            <a:ext cx="10351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Naphtha</a:t>
            </a:r>
            <a:endParaRPr lang="en-CA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26995" y="1574794"/>
            <a:ext cx="0" cy="6930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47864" y="1574795"/>
            <a:ext cx="1179131" cy="81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3"/>
            <a:endCxn id="11" idx="1"/>
          </p:cNvCxnSpPr>
          <p:nvPr/>
        </p:nvCxnSpPr>
        <p:spPr>
          <a:xfrm>
            <a:off x="5220072" y="2591037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3"/>
          </p:cNvCxnSpPr>
          <p:nvPr/>
        </p:nvCxnSpPr>
        <p:spPr>
          <a:xfrm flipV="1">
            <a:off x="6588224" y="3690029"/>
            <a:ext cx="504056" cy="116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2"/>
            <a:endCxn id="10" idx="0"/>
          </p:cNvCxnSpPr>
          <p:nvPr/>
        </p:nvCxnSpPr>
        <p:spPr>
          <a:xfrm>
            <a:off x="4463988" y="2914202"/>
            <a:ext cx="18002" cy="5057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" idx="3"/>
            <a:endCxn id="8" idx="1"/>
          </p:cNvCxnSpPr>
          <p:nvPr/>
        </p:nvCxnSpPr>
        <p:spPr>
          <a:xfrm>
            <a:off x="1547664" y="1582925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092280" y="2699628"/>
            <a:ext cx="7650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Diesel</a:t>
            </a:r>
            <a:endParaRPr lang="en-CA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202070" y="4275094"/>
            <a:ext cx="18902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92280" y="3960059"/>
            <a:ext cx="10351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Normal</a:t>
            </a:r>
          </a:p>
          <a:p>
            <a:r>
              <a:rPr lang="en-CA" dirty="0" smtClean="0"/>
              <a:t>Paraffins</a:t>
            </a:r>
            <a:endParaRPr lang="en-CA" dirty="0"/>
          </a:p>
        </p:txBody>
      </p:sp>
      <p:cxnSp>
        <p:nvCxnSpPr>
          <p:cNvPr id="66" name="Straight Arrow Connector 65"/>
          <p:cNvCxnSpPr>
            <a:stCxn id="11" idx="2"/>
            <a:endCxn id="12" idx="0"/>
          </p:cNvCxnSpPr>
          <p:nvPr/>
        </p:nvCxnSpPr>
        <p:spPr>
          <a:xfrm>
            <a:off x="6120172" y="2914202"/>
            <a:ext cx="0" cy="325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092280" y="3239980"/>
            <a:ext cx="10351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Lub base</a:t>
            </a:r>
          </a:p>
          <a:p>
            <a:r>
              <a:rPr lang="en-CA" dirty="0" smtClean="0"/>
              <a:t>Oil</a:t>
            </a:r>
            <a:endParaRPr lang="en-CA" dirty="0"/>
          </a:p>
        </p:txBody>
      </p:sp>
      <p:sp>
        <p:nvSpPr>
          <p:cNvPr id="82" name="TextBox 81"/>
          <p:cNvSpPr txBox="1"/>
          <p:nvPr/>
        </p:nvSpPr>
        <p:spPr>
          <a:xfrm>
            <a:off x="7002270" y="1304764"/>
            <a:ext cx="11251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Products</a:t>
            </a:r>
            <a:endParaRPr lang="en-CA" b="1" i="1" dirty="0"/>
          </a:p>
        </p:txBody>
      </p:sp>
      <p:cxnSp>
        <p:nvCxnSpPr>
          <p:cNvPr id="89" name="Straight Arrow Connector 88"/>
          <p:cNvCxnSpPr>
            <a:stCxn id="5" idx="3"/>
            <a:endCxn id="6" idx="1"/>
          </p:cNvCxnSpPr>
          <p:nvPr/>
        </p:nvCxnSpPr>
        <p:spPr>
          <a:xfrm>
            <a:off x="1547664" y="2591037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" idx="3"/>
            <a:endCxn id="9" idx="1"/>
          </p:cNvCxnSpPr>
          <p:nvPr/>
        </p:nvCxnSpPr>
        <p:spPr>
          <a:xfrm>
            <a:off x="3203848" y="2591037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176846" y="2339879"/>
            <a:ext cx="5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Large plant</a:t>
            </a:r>
            <a:endParaRPr lang="en-CA" sz="1400" dirty="0"/>
          </a:p>
        </p:txBody>
      </p:sp>
      <p:cxnSp>
        <p:nvCxnSpPr>
          <p:cNvPr id="94" name="Straight Arrow Connector 93"/>
          <p:cNvCxnSpPr>
            <a:stCxn id="6" idx="2"/>
            <a:endCxn id="102" idx="0"/>
          </p:cNvCxnSpPr>
          <p:nvPr/>
        </p:nvCxnSpPr>
        <p:spPr>
          <a:xfrm>
            <a:off x="2591780" y="2914202"/>
            <a:ext cx="0" cy="8658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591780" y="3014954"/>
            <a:ext cx="6349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Verdis</a:t>
            </a:r>
            <a:endParaRPr lang="en-CA" sz="1400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1016606" y="3464449"/>
            <a:ext cx="157517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5" idx="2"/>
          </p:cNvCxnSpPr>
          <p:nvPr/>
        </p:nvCxnSpPr>
        <p:spPr>
          <a:xfrm flipH="1" flipV="1">
            <a:off x="1007604" y="2914202"/>
            <a:ext cx="9001" cy="55024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41730" y="3780039"/>
            <a:ext cx="9001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100 % Diesel</a:t>
            </a:r>
            <a:endParaRPr lang="en-CA" dirty="0"/>
          </a:p>
        </p:txBody>
      </p:sp>
      <p:sp>
        <p:nvSpPr>
          <p:cNvPr id="109" name="TextBox 108"/>
          <p:cNvSpPr txBox="1"/>
          <p:nvPr/>
        </p:nvSpPr>
        <p:spPr>
          <a:xfrm>
            <a:off x="1061610" y="333899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/>
              <a:t>Recycle</a:t>
            </a:r>
            <a:r>
              <a:rPr lang="en-CA" dirty="0" smtClean="0"/>
              <a:t>  </a:t>
            </a:r>
            <a:r>
              <a:rPr lang="en-CA" sz="800" dirty="0" smtClean="0"/>
              <a:t>CO</a:t>
            </a:r>
            <a:r>
              <a:rPr lang="en-CA" sz="800" baseline="-25000" dirty="0" smtClean="0"/>
              <a:t>2</a:t>
            </a:r>
            <a:r>
              <a:rPr lang="en-CA" sz="800" dirty="0" smtClean="0"/>
              <a:t>, C1-C8</a:t>
            </a:r>
            <a:endParaRPr lang="en-CA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36585" y="413665"/>
            <a:ext cx="742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Comparison of World-Scale FT Plant with Simple Small Verdis Plant</a:t>
            </a:r>
            <a:endParaRPr lang="en-CA" dirty="0"/>
          </a:p>
        </p:txBody>
      </p:sp>
      <p:sp>
        <p:nvSpPr>
          <p:cNvPr id="118" name="TextBox 117"/>
          <p:cNvSpPr txBox="1"/>
          <p:nvPr/>
        </p:nvSpPr>
        <p:spPr>
          <a:xfrm>
            <a:off x="791580" y="6077326"/>
            <a:ext cx="3645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Carbon number</a:t>
            </a:r>
            <a:endParaRPr lang="en-CA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8127395" y="2123855"/>
            <a:ext cx="585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4</a:t>
            </a:r>
            <a:endParaRPr lang="en-CA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8082390" y="2476926"/>
            <a:ext cx="6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23</a:t>
            </a:r>
            <a:endParaRPr lang="en-CA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82390" y="2753925"/>
            <a:ext cx="6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45</a:t>
            </a:r>
            <a:endParaRPr lang="en-CA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82390" y="3334950"/>
            <a:ext cx="585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24</a:t>
            </a:r>
            <a:endParaRPr lang="en-CA" sz="1200" dirty="0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8172400" y="2033845"/>
            <a:ext cx="225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8127395" y="1808820"/>
            <a:ext cx="405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%</a:t>
            </a:r>
            <a:endParaRPr lang="en-CA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01570" y="5049180"/>
            <a:ext cx="81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Relative amount</a:t>
            </a:r>
            <a:endParaRPr lang="en-C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35" y="4644135"/>
            <a:ext cx="2366754" cy="15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Box 149"/>
          <p:cNvSpPr txBox="1"/>
          <p:nvPr/>
        </p:nvSpPr>
        <p:spPr>
          <a:xfrm>
            <a:off x="3941930" y="4644135"/>
            <a:ext cx="297033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White &amp; Green  = Verdis</a:t>
            </a:r>
          </a:p>
          <a:p>
            <a:r>
              <a:rPr lang="en-CA" dirty="0" smtClean="0"/>
              <a:t>White &amp; Red      = World Scale</a:t>
            </a:r>
          </a:p>
          <a:p>
            <a:endParaRPr lang="en-CA" dirty="0"/>
          </a:p>
          <a:p>
            <a:r>
              <a:rPr lang="en-CA" dirty="0" smtClean="0"/>
              <a:t>What’s the secret? </a:t>
            </a:r>
          </a:p>
          <a:p>
            <a:r>
              <a:rPr lang="en-CA" dirty="0" smtClean="0"/>
              <a:t>The Patented Verdis FT -catalyst does not make wax !</a:t>
            </a:r>
            <a:endParaRPr lang="en-CA" dirty="0"/>
          </a:p>
        </p:txBody>
      </p:sp>
      <p:sp>
        <p:nvSpPr>
          <p:cNvPr id="152" name="Rectangle 151"/>
          <p:cNvSpPr/>
          <p:nvPr/>
        </p:nvSpPr>
        <p:spPr>
          <a:xfrm>
            <a:off x="1871700" y="4824154"/>
            <a:ext cx="315035" cy="13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TextBox 48"/>
          <p:cNvSpPr txBox="1"/>
          <p:nvPr/>
        </p:nvSpPr>
        <p:spPr>
          <a:xfrm>
            <a:off x="8172400" y="4149080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4</a:t>
            </a:r>
            <a:endParaRPr lang="en-CA" sz="12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8172400" y="4599130"/>
            <a:ext cx="225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82390" y="4599130"/>
            <a:ext cx="49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100</a:t>
            </a:r>
            <a:endParaRPr lang="en-CA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41730" y="4779150"/>
            <a:ext cx="15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FT  Catalyst Product distribution</a:t>
            </a:r>
            <a:endParaRPr lang="en-CA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601670" y="5004175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Verdis</a:t>
            </a:r>
            <a:endParaRPr lang="en-CA" sz="1000" dirty="0"/>
          </a:p>
        </p:txBody>
      </p:sp>
      <p:pic>
        <p:nvPicPr>
          <p:cNvPr id="54" name="Picture 53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431540" y="323655"/>
            <a:ext cx="810090" cy="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VERDIS </a:t>
            </a:r>
            <a:r>
              <a:rPr lang="en-CA" sz="2400" b="1" cap="all" dirty="0" err="1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BUIlds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2400" b="1" u="sng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FT plants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 smtClean="0"/>
              <a:t>SPE-</a:t>
            </a:r>
            <a:r>
              <a:rPr lang="en-US" sz="1050" b="1" dirty="0" err="1" smtClean="0"/>
              <a:t>xxxxxx</a:t>
            </a:r>
            <a:r>
              <a:rPr lang="en-US" sz="1050" b="1" dirty="0" smtClean="0"/>
              <a:t>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 smtClean="0"/>
              <a:t>Optimum Process Design for Gas-to-Diesel Conversion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347" y="177281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The economies of </a:t>
            </a:r>
            <a:r>
              <a:rPr lang="en-CA" sz="2400" u="sng" dirty="0" smtClean="0"/>
              <a:t>scale</a:t>
            </a:r>
            <a:r>
              <a:rPr lang="en-CA" sz="2400" dirty="0" smtClean="0"/>
              <a:t> are not available for </a:t>
            </a:r>
          </a:p>
          <a:p>
            <a:pPr algn="ctr"/>
            <a:r>
              <a:rPr lang="en-CA" sz="2400" dirty="0" smtClean="0"/>
              <a:t>small FT plants: 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Must compensate </a:t>
            </a:r>
            <a:r>
              <a:rPr lang="en-CA" sz="2400" dirty="0" smtClean="0"/>
              <a:t>with 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new chemistry and engineering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and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53" y="4911357"/>
            <a:ext cx="911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Narrow, </a:t>
            </a:r>
            <a:r>
              <a:rPr lang="en-CA" sz="2400" b="1" i="1" dirty="0" smtClean="0">
                <a:solidFill>
                  <a:srgbClr val="FF0000"/>
                </a:solidFill>
              </a:rPr>
              <a:t>high-value product slate</a:t>
            </a:r>
          </a:p>
          <a:p>
            <a:pPr algn="ctr"/>
            <a:endParaRPr lang="en-CA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63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011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baseline="-25000" dirty="0" smtClean="0">
                <a:latin typeface="Lucida Sans" pitchFamily="34" charset="0"/>
              </a:rPr>
              <a:t>Verdis process simplified schematic</a:t>
            </a:r>
            <a:endParaRPr lang="en-CA" sz="2400" b="1" cap="all" baseline="-25000" dirty="0">
              <a:latin typeface="Lucida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0434" y="1673805"/>
            <a:ext cx="234026" cy="7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47447" y="1004047"/>
            <a:ext cx="108" cy="669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7555" y="2770094"/>
            <a:ext cx="28354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83052" y="2770094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66039" y="3083859"/>
            <a:ext cx="234026" cy="7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/>
          <p:cNvCxnSpPr>
            <a:endCxn id="28" idx="0"/>
          </p:cNvCxnSpPr>
          <p:nvPr/>
        </p:nvCxnSpPr>
        <p:spPr>
          <a:xfrm>
            <a:off x="6009947" y="3868261"/>
            <a:ext cx="8965" cy="84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10700" y="4715449"/>
            <a:ext cx="1416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Product conditioning</a:t>
            </a:r>
            <a:endParaRPr lang="en-CA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18912" y="3998259"/>
            <a:ext cx="591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10582" y="2913529"/>
            <a:ext cx="0" cy="1084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83052" y="2913529"/>
            <a:ext cx="627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734153" y="4294094"/>
            <a:ext cx="32757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34153" y="1443318"/>
            <a:ext cx="8964" cy="2850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43117" y="1443318"/>
            <a:ext cx="4044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2"/>
          </p:cNvCxnSpPr>
          <p:nvPr/>
        </p:nvCxnSpPr>
        <p:spPr>
          <a:xfrm>
            <a:off x="3147447" y="2438890"/>
            <a:ext cx="108" cy="331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92186" y="708211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Feed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3264460" y="1853105"/>
            <a:ext cx="12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Reformer</a:t>
            </a:r>
            <a:endParaRPr lang="en-CA" dirty="0"/>
          </a:p>
        </p:txBody>
      </p:sp>
      <p:sp>
        <p:nvSpPr>
          <p:cNvPr id="48" name="TextBox 47"/>
          <p:cNvSpPr txBox="1"/>
          <p:nvPr/>
        </p:nvSpPr>
        <p:spPr>
          <a:xfrm>
            <a:off x="4652326" y="3252409"/>
            <a:ext cx="12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FT Reactor</a:t>
            </a:r>
            <a:endParaRPr lang="en-CA" dirty="0"/>
          </a:p>
        </p:txBody>
      </p:sp>
      <p:sp>
        <p:nvSpPr>
          <p:cNvPr id="49" name="TextBox 48"/>
          <p:cNvSpPr txBox="1"/>
          <p:nvPr/>
        </p:nvSpPr>
        <p:spPr>
          <a:xfrm>
            <a:off x="6610582" y="3083859"/>
            <a:ext cx="171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Reactor tail </a:t>
            </a:r>
          </a:p>
          <a:p>
            <a:r>
              <a:rPr lang="en-CA" dirty="0" smtClean="0"/>
              <a:t>gas recycle</a:t>
            </a:r>
            <a:endParaRPr lang="en-CA" dirty="0"/>
          </a:p>
        </p:txBody>
      </p:sp>
      <p:sp>
        <p:nvSpPr>
          <p:cNvPr id="50" name="TextBox 49"/>
          <p:cNvSpPr txBox="1"/>
          <p:nvPr/>
        </p:nvSpPr>
        <p:spPr>
          <a:xfrm>
            <a:off x="3030434" y="3962399"/>
            <a:ext cx="228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Waste gas recycle</a:t>
            </a:r>
            <a:endParaRPr lang="en-CA" dirty="0"/>
          </a:p>
        </p:txBody>
      </p:sp>
      <p:sp>
        <p:nvSpPr>
          <p:cNvPr id="51" name="TextBox 50"/>
          <p:cNvSpPr txBox="1"/>
          <p:nvPr/>
        </p:nvSpPr>
        <p:spPr>
          <a:xfrm>
            <a:off x="3532094" y="2447360"/>
            <a:ext cx="216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Syngas conditioning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1260348" y="2644588"/>
            <a:ext cx="147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 power generation for </a:t>
            </a:r>
            <a:r>
              <a:rPr lang="en-CA" dirty="0" err="1" smtClean="0"/>
              <a:t>inerts</a:t>
            </a:r>
            <a:r>
              <a:rPr lang="en-CA" dirty="0" smtClean="0"/>
              <a:t> control</a:t>
            </a:r>
            <a:endParaRPr lang="en-CA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 flipH="1">
            <a:off x="2312894" y="3244753"/>
            <a:ext cx="421260" cy="7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5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Consequences of operating parameters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 smtClean="0"/>
              <a:t>SPE-</a:t>
            </a:r>
            <a:r>
              <a:rPr lang="en-US" sz="1050" b="1" dirty="0" err="1" smtClean="0"/>
              <a:t>xxxxxx</a:t>
            </a:r>
            <a:r>
              <a:rPr lang="en-US" sz="1050" b="1" dirty="0" smtClean="0"/>
              <a:t>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 smtClean="0"/>
              <a:t>Optimum Process Design for Gas-to-Diesel Conversion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772816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sz="2400" dirty="0" smtClean="0"/>
              <a:t>Fischer Tropsch is a multi-variable process.</a:t>
            </a:r>
          </a:p>
          <a:p>
            <a:endParaRPr lang="en-CA" sz="2400" dirty="0" smtClean="0"/>
          </a:p>
          <a:p>
            <a:r>
              <a:rPr lang="en-CA" sz="2400" dirty="0" smtClean="0"/>
              <a:t>One must select the BEST combination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3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082" y="1133745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 smtClean="0"/>
          </a:p>
          <a:p>
            <a:r>
              <a:rPr lang="en-CA" sz="2400" dirty="0" smtClean="0"/>
              <a:t>+  Easier heat control</a:t>
            </a:r>
          </a:p>
          <a:p>
            <a:r>
              <a:rPr lang="en-CA" sz="2400" dirty="0" smtClean="0"/>
              <a:t>Uses air instead of reformer oxygen: Eliminates oxygen plant</a:t>
            </a:r>
          </a:p>
          <a:p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  Vessels larger</a:t>
            </a:r>
          </a:p>
          <a:p>
            <a:r>
              <a:rPr lang="en-CA" sz="2400" dirty="0" smtClean="0"/>
              <a:t>Syngas compression costs higher</a:t>
            </a:r>
          </a:p>
          <a:p>
            <a:r>
              <a:rPr lang="en-CA" sz="2400" dirty="0" smtClean="0"/>
              <a:t>Lower CO conversion rates</a:t>
            </a:r>
          </a:p>
          <a:p>
            <a:r>
              <a:rPr lang="en-CA" sz="2400" dirty="0" smtClean="0"/>
              <a:t>Lower liquid rates: Loss of lighter components </a:t>
            </a:r>
          </a:p>
          <a:p>
            <a:r>
              <a:rPr lang="en-CA" sz="2400" dirty="0" smtClean="0"/>
              <a:t>Lower carbon efficiency</a:t>
            </a:r>
          </a:p>
          <a:p>
            <a:endParaRPr lang="en-CA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38985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High Syngas inert content</a:t>
            </a:r>
            <a:endParaRPr lang="en-CA" sz="2400" b="1" cap="all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Smaller catalyst particle size</a:t>
            </a:r>
            <a:endParaRPr lang="en-CA" sz="2400" b="1" cap="all" dirty="0">
              <a:latin typeface="Lucida San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671" y="1844824"/>
            <a:ext cx="42659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r>
              <a:rPr lang="en-CA" sz="2400" dirty="0" smtClean="0"/>
              <a:t>+ Higher activity</a:t>
            </a:r>
          </a:p>
          <a:p>
            <a:r>
              <a:rPr lang="en-CA" sz="2400" dirty="0" smtClean="0"/>
              <a:t>  </a:t>
            </a:r>
          </a:p>
          <a:p>
            <a:r>
              <a:rPr lang="en-CA" sz="2400" dirty="0" smtClean="0"/>
              <a:t>- </a:t>
            </a:r>
            <a:r>
              <a:rPr lang="en-CA" sz="2400" dirty="0" err="1" smtClean="0"/>
              <a:t>Exotherm</a:t>
            </a:r>
            <a:r>
              <a:rPr lang="en-CA" sz="2400" dirty="0" smtClean="0"/>
              <a:t> difficult to control</a:t>
            </a:r>
          </a:p>
          <a:p>
            <a:r>
              <a:rPr lang="en-CA" sz="2400" dirty="0" smtClean="0"/>
              <a:t>- Higher wax 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err="1" smtClean="0">
                <a:latin typeface="Lucida Sans" pitchFamily="34" charset="0"/>
              </a:rPr>
              <a:t>Microchannel</a:t>
            </a:r>
            <a:r>
              <a:rPr lang="en-CA" sz="2400" b="1" cap="all" dirty="0" smtClean="0">
                <a:latin typeface="Lucida Sans" pitchFamily="34" charset="0"/>
              </a:rPr>
              <a:t> FT reactors</a:t>
            </a:r>
            <a:endParaRPr lang="en-CA" sz="2400" b="1" cap="all" dirty="0">
              <a:latin typeface="Lucida San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628800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+  Small catalyst particles</a:t>
            </a:r>
          </a:p>
          <a:p>
            <a:r>
              <a:rPr lang="en-CA" sz="2400" dirty="0" smtClean="0"/>
              <a:t>Very active</a:t>
            </a:r>
          </a:p>
          <a:p>
            <a:r>
              <a:rPr lang="en-CA" sz="2400" dirty="0" smtClean="0"/>
              <a:t>Excellent heat removal</a:t>
            </a:r>
          </a:p>
          <a:p>
            <a:r>
              <a:rPr lang="en-CA" sz="2400" dirty="0" smtClean="0"/>
              <a:t>Small FT reactors</a:t>
            </a:r>
          </a:p>
          <a:p>
            <a:r>
              <a:rPr lang="en-CA" sz="2400" dirty="0" smtClean="0"/>
              <a:t>Low pressure drop</a:t>
            </a:r>
          </a:p>
          <a:p>
            <a:endParaRPr lang="en-CA" sz="2400" dirty="0" smtClean="0"/>
          </a:p>
          <a:p>
            <a:r>
              <a:rPr lang="en-CA" sz="2400" dirty="0" smtClean="0"/>
              <a:t>-  High pressure</a:t>
            </a:r>
          </a:p>
          <a:p>
            <a:r>
              <a:rPr lang="en-CA" sz="2400" dirty="0" smtClean="0"/>
              <a:t>High-wax product</a:t>
            </a:r>
          </a:p>
          <a:p>
            <a:r>
              <a:rPr lang="en-CA" sz="2400" dirty="0" smtClean="0"/>
              <a:t>Expensive reactors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789144" cy="455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Microchannel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High FT </a:t>
            </a:r>
            <a:r>
              <a:rPr lang="en-CA" sz="2400" b="1" cap="all" dirty="0" err="1" smtClean="0">
                <a:latin typeface="Lucida Sans" pitchFamily="34" charset="0"/>
              </a:rPr>
              <a:t>tailgas</a:t>
            </a:r>
            <a:r>
              <a:rPr lang="en-CA" sz="2400" b="1" cap="all" dirty="0" smtClean="0">
                <a:latin typeface="Lucida Sans" pitchFamily="34" charset="0"/>
              </a:rPr>
              <a:t> recycle rate</a:t>
            </a:r>
            <a:endParaRPr lang="en-CA" sz="2400" b="1" cap="all" dirty="0">
              <a:latin typeface="Lucida San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484784"/>
            <a:ext cx="4146904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dirty="0" smtClean="0"/>
          </a:p>
          <a:p>
            <a:r>
              <a:rPr lang="en-CA" sz="2400" dirty="0" smtClean="0"/>
              <a:t>+  Higher conversion (&gt;2x)</a:t>
            </a:r>
          </a:p>
          <a:p>
            <a:r>
              <a:rPr lang="en-CA" sz="2400" dirty="0" smtClean="0"/>
              <a:t>Improved C5+ selectivity</a:t>
            </a:r>
          </a:p>
          <a:p>
            <a:r>
              <a:rPr lang="en-CA" sz="2400" dirty="0" smtClean="0"/>
              <a:t>Improved catalyst life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Requires a booster compressor</a:t>
            </a:r>
          </a:p>
          <a:p>
            <a:r>
              <a:rPr lang="en-CA" sz="2400" dirty="0" smtClean="0"/>
              <a:t>Requires </a:t>
            </a:r>
            <a:r>
              <a:rPr lang="en-CA" sz="2400" dirty="0" err="1" smtClean="0"/>
              <a:t>tailgas</a:t>
            </a:r>
            <a:r>
              <a:rPr lang="en-CA" sz="2400" dirty="0" smtClean="0"/>
              <a:t> reheating</a:t>
            </a:r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68" r="38250"/>
          <a:stretch/>
        </p:blipFill>
        <p:spPr bwMode="auto">
          <a:xfrm rot="10800000">
            <a:off x="-2" y="1136195"/>
            <a:ext cx="6096001" cy="572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7682606" y="119742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9150" cy="3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838200"/>
            <a:ext cx="8547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423988"/>
            <a:ext cx="8458200" cy="22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Lucida Sans" pitchFamily="34" charset="0"/>
              </a:rPr>
              <a:t>SPE--</a:t>
            </a:r>
            <a:r>
              <a:rPr lang="en-US" sz="2800" dirty="0">
                <a:latin typeface="Lucida Sans" pitchFamily="34" charset="0"/>
              </a:rPr>
              <a:t>MS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/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endParaRPr lang="en-US" alt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latin typeface="Lucida Sans" pitchFamily="34" charset="0"/>
              </a:rPr>
              <a:t>Optimum Process Design for Gas Conversion to Wax-free Hydrocarbons</a:t>
            </a:r>
            <a:endParaRPr lang="en-US" sz="2800" b="1" dirty="0">
              <a:latin typeface="Lucida Sans" pitchFamily="34" charset="0"/>
            </a:endParaRPr>
          </a:p>
          <a:p>
            <a:pPr algn="ctr"/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74141" y="3834298"/>
            <a:ext cx="84582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dirty="0"/>
              <a:t>Dr. Conrad Ayasse, PhD, FCIC</a:t>
            </a:r>
            <a:br>
              <a:rPr lang="en-US" sz="2000" dirty="0"/>
            </a:br>
            <a:endParaRPr lang="en-US" sz="2000" dirty="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97"/>
          <a:stretch/>
        </p:blipFill>
        <p:spPr bwMode="auto">
          <a:xfrm>
            <a:off x="3259714" y="4429271"/>
            <a:ext cx="2722173" cy="23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9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7008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 smtClean="0"/>
              <a:t>+  Higher CO conversion</a:t>
            </a:r>
          </a:p>
          <a:p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  Lower C5+ selectivity</a:t>
            </a:r>
          </a:p>
          <a:p>
            <a:r>
              <a:rPr lang="en-CA" sz="2400" dirty="0" smtClean="0"/>
              <a:t>Higher </a:t>
            </a:r>
            <a:r>
              <a:rPr lang="en-CA" sz="2400" dirty="0" err="1" smtClean="0"/>
              <a:t>exotherm</a:t>
            </a:r>
            <a:endParaRPr lang="en-CA" sz="2400" dirty="0" smtClean="0"/>
          </a:p>
          <a:p>
            <a:r>
              <a:rPr lang="en-CA" sz="2400" dirty="0" smtClean="0"/>
              <a:t>Shorter catalyst life</a:t>
            </a:r>
          </a:p>
          <a:p>
            <a:r>
              <a:rPr lang="en-CA" sz="2400" dirty="0" smtClean="0"/>
              <a:t>Higher operating costs</a:t>
            </a:r>
          </a:p>
          <a:p>
            <a:endParaRPr lang="en-C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High reactor temperature</a:t>
            </a:r>
            <a:endParaRPr lang="en-CA" sz="2400" b="1" cap="all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High reactor pressure</a:t>
            </a:r>
            <a:endParaRPr lang="en-CA" sz="2400" b="1" cap="all" dirty="0">
              <a:latin typeface="Lucida San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424" y="155679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+ Smaller plant</a:t>
            </a:r>
          </a:p>
          <a:p>
            <a:r>
              <a:rPr lang="en-CA" sz="2400" dirty="0" smtClean="0"/>
              <a:t>Higher CO conversion</a:t>
            </a:r>
          </a:p>
          <a:p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  Higher wax content</a:t>
            </a:r>
          </a:p>
          <a:p>
            <a:r>
              <a:rPr lang="en-CA" sz="2400" dirty="0" smtClean="0"/>
              <a:t>Higher compression costs</a:t>
            </a:r>
          </a:p>
          <a:p>
            <a:r>
              <a:rPr lang="en-CA" sz="2400" dirty="0" smtClean="0"/>
              <a:t>Possible safety issue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999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Shell &amp;  narrow tube</a:t>
            </a: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50" y="1214768"/>
            <a:ext cx="6309702" cy="47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59492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BP FT Reactor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Traditional FT Reactor</a:t>
            </a:r>
            <a:endParaRPr lang="en-CA" sz="2400" b="1" cap="all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7553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Shell and tube reactor</a:t>
            </a:r>
            <a:endParaRPr lang="en-CA" sz="2400" b="1" cap="all" dirty="0">
              <a:latin typeface="Lucida San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730" y="1556792"/>
            <a:ext cx="6696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+ The standard for World-scale plants</a:t>
            </a:r>
          </a:p>
          <a:p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  Expensive</a:t>
            </a:r>
          </a:p>
          <a:p>
            <a:r>
              <a:rPr lang="en-CA" sz="2400" dirty="0" smtClean="0"/>
              <a:t>Poor use of reactor space &lt;30%</a:t>
            </a:r>
          </a:p>
          <a:p>
            <a:r>
              <a:rPr lang="en-CA" sz="2400" dirty="0" smtClean="0"/>
              <a:t>Must be high because of tube sheet cost</a:t>
            </a:r>
          </a:p>
          <a:p>
            <a:r>
              <a:rPr lang="en-CA" sz="2400" dirty="0" smtClean="0"/>
              <a:t>High pressure drop</a:t>
            </a:r>
          </a:p>
          <a:p>
            <a:r>
              <a:rPr lang="en-CA" sz="2400" dirty="0" smtClean="0"/>
              <a:t>Limits catalyst particle size</a:t>
            </a:r>
          </a:p>
          <a:p>
            <a:r>
              <a:rPr lang="en-CA" sz="2400" dirty="0" smtClean="0"/>
              <a:t>Not possible offshore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5040560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4940" y="404664"/>
            <a:ext cx="6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err="1" smtClean="0"/>
              <a:t>Thermoplate</a:t>
            </a:r>
            <a:r>
              <a:rPr lang="en-CA" sz="3200" dirty="0" smtClean="0"/>
              <a:t> Reactor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765" y="119675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+  Less expensive</a:t>
            </a:r>
          </a:p>
          <a:p>
            <a:r>
              <a:rPr lang="en-CA" sz="2400" dirty="0" smtClean="0"/>
              <a:t>Double the catalyst capacity</a:t>
            </a:r>
          </a:p>
          <a:p>
            <a:r>
              <a:rPr lang="en-CA" sz="2400" dirty="0" smtClean="0"/>
              <a:t>Squat shape feasible, so</a:t>
            </a:r>
          </a:p>
          <a:p>
            <a:r>
              <a:rPr lang="en-CA" sz="2400" dirty="0" smtClean="0"/>
              <a:t>Can use smaller particles</a:t>
            </a:r>
          </a:p>
          <a:p>
            <a:r>
              <a:rPr lang="en-CA" sz="2400" dirty="0" smtClean="0"/>
              <a:t>Low pressure drop</a:t>
            </a:r>
          </a:p>
          <a:p>
            <a:r>
              <a:rPr lang="en-CA" sz="2400" dirty="0" smtClean="0"/>
              <a:t>Can replace sections</a:t>
            </a:r>
          </a:p>
          <a:p>
            <a:r>
              <a:rPr lang="en-CA" sz="2400" dirty="0" smtClean="0"/>
              <a:t>33% more efficient for heat exchange</a:t>
            </a:r>
          </a:p>
          <a:p>
            <a:r>
              <a:rPr lang="en-CA" sz="2400" dirty="0" smtClean="0"/>
              <a:t>Can fill off-site</a:t>
            </a:r>
          </a:p>
          <a:p>
            <a:endParaRPr lang="en-CA" sz="2400" dirty="0" smtClean="0"/>
          </a:p>
          <a:p>
            <a:pPr algn="ctr"/>
            <a:endParaRPr lang="en-CA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553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Plate reactor</a:t>
            </a:r>
            <a:endParaRPr lang="en-CA" sz="2400" b="1" cap="all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Thermoplate</a:t>
            </a:r>
            <a:r>
              <a:rPr lang="en-CA" sz="3200" dirty="0" smtClean="0"/>
              <a:t> Reactor</a:t>
            </a:r>
            <a:endParaRPr lang="en-C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48478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Proven in other exothermic reactions</a:t>
            </a:r>
          </a:p>
          <a:p>
            <a:endParaRPr lang="en-CA" dirty="0"/>
          </a:p>
          <a:p>
            <a:r>
              <a:rPr lang="en-CA" dirty="0" smtClean="0"/>
              <a:t>Alternating flow channels  between </a:t>
            </a:r>
            <a:r>
              <a:rPr lang="en-CA" u="sng" dirty="0" smtClean="0"/>
              <a:t>plate</a:t>
            </a:r>
            <a:r>
              <a:rPr lang="en-CA" dirty="0" smtClean="0"/>
              <a:t>s</a:t>
            </a:r>
          </a:p>
          <a:p>
            <a:endParaRPr lang="en-CA" dirty="0"/>
          </a:p>
          <a:p>
            <a:r>
              <a:rPr lang="en-CA" dirty="0" smtClean="0"/>
              <a:t>Can have any L/D ratio (shape)</a:t>
            </a:r>
          </a:p>
          <a:p>
            <a:endParaRPr lang="en-CA" dirty="0" smtClean="0"/>
          </a:p>
          <a:p>
            <a:r>
              <a:rPr lang="en-CA" dirty="0" smtClean="0"/>
              <a:t>Internal catalyst modules replaceable- can fill off-site</a:t>
            </a:r>
          </a:p>
          <a:p>
            <a:endParaRPr lang="en-CA" dirty="0"/>
          </a:p>
          <a:p>
            <a:r>
              <a:rPr lang="en-CA" dirty="0" smtClean="0"/>
              <a:t>33% higher surface area for better heat exchange than S &amp; Tube</a:t>
            </a:r>
          </a:p>
          <a:p>
            <a:endParaRPr lang="en-CA" dirty="0" smtClean="0"/>
          </a:p>
          <a:p>
            <a:r>
              <a:rPr lang="en-CA" dirty="0" smtClean="0"/>
              <a:t>Catalyst density double that of </a:t>
            </a:r>
            <a:r>
              <a:rPr lang="en-CA" dirty="0" err="1" smtClean="0"/>
              <a:t>S&amp;Tube</a:t>
            </a:r>
            <a:r>
              <a:rPr lang="en-CA" dirty="0" smtClean="0"/>
              <a:t> reactors</a:t>
            </a:r>
          </a:p>
          <a:p>
            <a:endParaRPr lang="en-CA" dirty="0" smtClean="0"/>
          </a:p>
          <a:p>
            <a:r>
              <a:rPr lang="en-CA" dirty="0" smtClean="0"/>
              <a:t>Lower cost </a:t>
            </a:r>
            <a:r>
              <a:rPr lang="en-CA" smtClean="0"/>
              <a:t>than Shell </a:t>
            </a:r>
            <a:r>
              <a:rPr lang="en-CA" dirty="0" smtClean="0"/>
              <a:t>&amp; Tube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0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Lucida Sans" pitchFamily="34" charset="0"/>
              </a:rPr>
              <a:t>VERDIS OPERATING CONDITIONS</a:t>
            </a:r>
            <a:endParaRPr lang="en-CA" sz="2400" b="1" dirty="0"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124744"/>
            <a:ext cx="6192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Low pressure to minimize compression energy</a:t>
            </a:r>
          </a:p>
          <a:p>
            <a:r>
              <a:rPr lang="en-CA" dirty="0" smtClean="0"/>
              <a:t> 150 psig rather than 350 psig</a:t>
            </a:r>
          </a:p>
          <a:p>
            <a:endParaRPr lang="en-CA" dirty="0" smtClean="0"/>
          </a:p>
          <a:p>
            <a:r>
              <a:rPr lang="en-CA" dirty="0" smtClean="0"/>
              <a:t>Low reaction temperature:</a:t>
            </a:r>
          </a:p>
          <a:p>
            <a:r>
              <a:rPr lang="en-CA" dirty="0" smtClean="0"/>
              <a:t>185-220 ºC rather than 220-240 ºC to optimize C5+ selectivity</a:t>
            </a:r>
          </a:p>
          <a:p>
            <a:r>
              <a:rPr lang="en-CA" dirty="0" smtClean="0"/>
              <a:t>and  increase catalyst life</a:t>
            </a:r>
          </a:p>
          <a:p>
            <a:endParaRPr lang="en-CA" dirty="0" smtClean="0"/>
          </a:p>
          <a:p>
            <a:r>
              <a:rPr lang="en-CA" dirty="0" smtClean="0"/>
              <a:t>Uses high tail gas FT reactor recycle </a:t>
            </a:r>
            <a:r>
              <a:rPr lang="en-CA" dirty="0" smtClean="0"/>
              <a:t>rate to maximize conversion and C5+ selectivity</a:t>
            </a:r>
          </a:p>
          <a:p>
            <a:endParaRPr lang="en-CA" dirty="0" smtClean="0"/>
          </a:p>
          <a:p>
            <a:r>
              <a:rPr lang="en-CA" dirty="0" smtClean="0"/>
              <a:t>Waste gas circulation to oxygen-blown reformer  for high carbon conversion efficiency</a:t>
            </a:r>
          </a:p>
          <a:p>
            <a:endParaRPr lang="en-CA" dirty="0" smtClean="0"/>
          </a:p>
          <a:p>
            <a:r>
              <a:rPr lang="en-CA" dirty="0" smtClean="0"/>
              <a:t>Use of Verdis FT catalysts to eliminate wax formation</a:t>
            </a:r>
          </a:p>
          <a:p>
            <a:endParaRPr lang="en-CA" dirty="0" smtClean="0"/>
          </a:p>
          <a:p>
            <a:r>
              <a:rPr lang="en-CA" dirty="0" smtClean="0"/>
              <a:t>Separator configurations </a:t>
            </a:r>
            <a:r>
              <a:rPr lang="en-CA" dirty="0" smtClean="0"/>
              <a:t>can isolate fractions inexpensively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660" y="548680"/>
            <a:ext cx="63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Comparison of Verdis catalyst with traditional catalysts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06614" y="1749009"/>
            <a:ext cx="70657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Has lower conversion per volume of catalyst based on surface area</a:t>
            </a:r>
          </a:p>
          <a:p>
            <a:endParaRPr lang="en-CA" dirty="0" smtClean="0"/>
          </a:p>
          <a:p>
            <a:r>
              <a:rPr lang="en-CA" dirty="0" smtClean="0"/>
              <a:t>But, has </a:t>
            </a:r>
            <a:r>
              <a:rPr lang="en-CA" dirty="0" smtClean="0"/>
              <a:t>equal turnover rate</a:t>
            </a:r>
          </a:p>
          <a:p>
            <a:endParaRPr lang="en-CA" dirty="0" smtClean="0"/>
          </a:p>
          <a:p>
            <a:r>
              <a:rPr lang="en-CA" dirty="0" smtClean="0"/>
              <a:t>Produces no wax, so eliminates hydrocracker and hydrogen recovery costs</a:t>
            </a:r>
          </a:p>
          <a:p>
            <a:endParaRPr lang="en-CA" dirty="0" smtClean="0"/>
          </a:p>
          <a:p>
            <a:r>
              <a:rPr lang="en-CA" dirty="0" smtClean="0"/>
              <a:t>Operates at lower pressure (&lt;200 psi)</a:t>
            </a:r>
          </a:p>
          <a:p>
            <a:endParaRPr lang="en-CA" dirty="0" smtClean="0"/>
          </a:p>
          <a:p>
            <a:r>
              <a:rPr lang="en-CA" dirty="0" smtClean="0"/>
              <a:t>Produces less </a:t>
            </a:r>
            <a:r>
              <a:rPr lang="en-CA" u="sng" dirty="0" smtClean="0"/>
              <a:t>low</a:t>
            </a:r>
            <a:r>
              <a:rPr lang="en-CA" dirty="0" smtClean="0"/>
              <a:t> </a:t>
            </a:r>
            <a:r>
              <a:rPr lang="en-CA" u="sng" dirty="0" smtClean="0"/>
              <a:t>end</a:t>
            </a:r>
            <a:r>
              <a:rPr lang="en-CA" dirty="0" smtClean="0"/>
              <a:t> </a:t>
            </a:r>
            <a:r>
              <a:rPr lang="en-CA" dirty="0" smtClean="0"/>
              <a:t>volume </a:t>
            </a:r>
            <a:r>
              <a:rPr lang="en-CA" dirty="0" smtClean="0"/>
              <a:t>than </a:t>
            </a:r>
            <a:r>
              <a:rPr lang="en-CA" u="sng" dirty="0" smtClean="0"/>
              <a:t>cumulative</a:t>
            </a:r>
            <a:r>
              <a:rPr lang="en-CA" dirty="0" smtClean="0"/>
              <a:t> from Traditional plant</a:t>
            </a:r>
          </a:p>
          <a:p>
            <a:endParaRPr lang="en-CA" dirty="0" smtClean="0"/>
          </a:p>
          <a:p>
            <a:r>
              <a:rPr lang="en-CA" dirty="0" smtClean="0"/>
              <a:t>Liquid product can be tailored to </a:t>
            </a:r>
            <a:r>
              <a:rPr lang="en-CA" dirty="0" smtClean="0"/>
              <a:t> clean-burning Jet </a:t>
            </a:r>
            <a:r>
              <a:rPr lang="en-CA" dirty="0" smtClean="0"/>
              <a:t>Fuel </a:t>
            </a:r>
            <a:r>
              <a:rPr lang="en-CA" dirty="0" smtClean="0"/>
              <a:t>or Diesel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Higher value product (possibly </a:t>
            </a:r>
            <a:r>
              <a:rPr lang="en-CA" u="sng" dirty="0" smtClean="0"/>
              <a:t>retail</a:t>
            </a:r>
            <a:r>
              <a:rPr lang="en-CA" dirty="0" smtClean="0"/>
              <a:t> </a:t>
            </a:r>
            <a:r>
              <a:rPr lang="en-CA" dirty="0" smtClean="0"/>
              <a:t>Diesel or Jet Fuel)</a:t>
            </a:r>
          </a:p>
          <a:p>
            <a:endParaRPr lang="en-CA" dirty="0" smtClean="0"/>
          </a:p>
          <a:p>
            <a:r>
              <a:rPr lang="en-CA" dirty="0" smtClean="0"/>
              <a:t>Ideal blending stock : has zero sulphur and very high Cetane Number (78)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521550" y="638690"/>
            <a:ext cx="810090" cy="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6635" y="503675"/>
            <a:ext cx="6480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 smtClean="0"/>
              <a:t>Comparison of Verdis catalyst with traditional catalysts…. </a:t>
            </a:r>
            <a:r>
              <a:rPr lang="en-CA" sz="1400" dirty="0" smtClean="0"/>
              <a:t>continued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41630" y="1988840"/>
            <a:ext cx="6795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Because it operates </a:t>
            </a:r>
            <a:r>
              <a:rPr lang="en-CA" dirty="0" smtClean="0"/>
              <a:t>at </a:t>
            </a:r>
            <a:r>
              <a:rPr lang="en-CA" dirty="0" smtClean="0"/>
              <a:t>a lower temperature -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Catalyst has a longer </a:t>
            </a:r>
            <a:r>
              <a:rPr lang="en-CA" dirty="0" smtClean="0"/>
              <a:t>life:</a:t>
            </a:r>
          </a:p>
          <a:p>
            <a:r>
              <a:rPr lang="en-CA" dirty="0" smtClean="0"/>
              <a:t>   Is less prone to reaction with support to make inactive cobalt species     (e.g. cobalt </a:t>
            </a:r>
            <a:r>
              <a:rPr lang="en-CA" dirty="0" err="1" smtClean="0"/>
              <a:t>aluminate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   Is less prone to oxidation (lower temperature and lower surface area)</a:t>
            </a:r>
          </a:p>
          <a:p>
            <a:endParaRPr lang="en-CA" dirty="0" smtClean="0"/>
          </a:p>
          <a:p>
            <a:r>
              <a:rPr lang="en-CA" dirty="0" smtClean="0"/>
              <a:t>   Is less prone to sintering </a:t>
            </a:r>
            <a:r>
              <a:rPr lang="en-CA" dirty="0" smtClean="0"/>
              <a:t>(larger crystallites  are less </a:t>
            </a:r>
            <a:r>
              <a:rPr lang="en-CA" dirty="0" smtClean="0"/>
              <a:t>mobile)</a:t>
            </a:r>
          </a:p>
          <a:p>
            <a:endParaRPr lang="en-CA" dirty="0" smtClean="0"/>
          </a:p>
          <a:p>
            <a:r>
              <a:rPr lang="en-CA" dirty="0" smtClean="0"/>
              <a:t>   </a:t>
            </a:r>
          </a:p>
          <a:p>
            <a:r>
              <a:rPr lang="en-CA" dirty="0" smtClean="0"/>
              <a:t>   </a:t>
            </a:r>
            <a:endParaRPr lang="en-CA" dirty="0"/>
          </a:p>
        </p:txBody>
      </p:sp>
      <p:pic>
        <p:nvPicPr>
          <p:cNvPr id="4" name="Picture 3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521550" y="638690"/>
            <a:ext cx="810090" cy="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18810"/>
            <a:ext cx="7770656" cy="49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9366" y="126876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FT Diesel = </a:t>
            </a:r>
            <a:r>
              <a:rPr lang="en-CA" sz="3200" b="1" dirty="0" smtClean="0">
                <a:solidFill>
                  <a:srgbClr val="FF0000"/>
                </a:solidFill>
              </a:rPr>
              <a:t>Reduces Foul Vehicle </a:t>
            </a:r>
            <a:r>
              <a:rPr lang="en-CA" sz="3200" b="1" dirty="0" smtClean="0">
                <a:solidFill>
                  <a:srgbClr val="FF0000"/>
                </a:solidFill>
              </a:rPr>
              <a:t>Emissions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value of synthetic 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fuels:</a:t>
            </a:r>
          </a:p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Reduces air pollution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9835" y="5558118"/>
            <a:ext cx="28305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Zero sulphur and aromatics</a:t>
            </a:r>
            <a:endParaRPr lang="en-CA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92247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765" y="119675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  <a:p>
            <a:pPr algn="ctr"/>
            <a:endParaRPr lang="en-CA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553" y="2004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Unique Verdis wax-free catalyst</a:t>
            </a:r>
            <a:endParaRPr lang="en-CA" sz="2400" b="1" cap="all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700" y="1313765"/>
            <a:ext cx="5715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The FT liquid product slate </a:t>
            </a:r>
          </a:p>
          <a:p>
            <a:pPr algn="ctr"/>
            <a:r>
              <a:rPr lang="en-CA" sz="3200" dirty="0" smtClean="0"/>
              <a:t>can be varied </a:t>
            </a:r>
          </a:p>
          <a:p>
            <a:pPr algn="ctr"/>
            <a:r>
              <a:rPr lang="en-CA" sz="3200" dirty="0" smtClean="0"/>
              <a:t>with catalyst changes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1091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C-03-2014\04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6584" y="-441431"/>
            <a:ext cx="5350933" cy="66329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6585" y="-441430"/>
            <a:ext cx="54006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36585" y="0"/>
            <a:ext cx="810090" cy="639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 rot="10800000">
            <a:off x="4481990" y="2618910"/>
            <a:ext cx="405045" cy="135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1601670" y="3879050"/>
            <a:ext cx="405045" cy="135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932040" y="382707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C5-C15</a:t>
            </a:r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87035" y="256693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C8-C16</a:t>
            </a:r>
            <a:endParaRPr lang="en-CA" sz="1200" dirty="0"/>
          </a:p>
        </p:txBody>
      </p:sp>
      <p:pic>
        <p:nvPicPr>
          <p:cNvPr id="9" name="Picture 8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521550" y="638690"/>
            <a:ext cx="810090" cy="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95990" y="49664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FT Jet Fuel has been used in both military planes and commercial airliners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1178750"/>
            <a:ext cx="3375376" cy="25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015" y="1223755"/>
            <a:ext cx="3420380" cy="25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1650" y="638690"/>
            <a:ext cx="639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Examples of controlling product distribution</a:t>
            </a:r>
            <a:endParaRPr lang="en-CA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785" y="3699030"/>
            <a:ext cx="3362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2190" y="4329100"/>
            <a:ext cx="23852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 Patent    8,053,481</a:t>
            </a:r>
          </a:p>
          <a:p>
            <a:r>
              <a:rPr lang="en-CA" dirty="0" smtClean="0"/>
              <a:t>CDN Patent  2,748,216</a:t>
            </a:r>
          </a:p>
          <a:p>
            <a:endParaRPr lang="en-CA" dirty="0" smtClean="0"/>
          </a:p>
          <a:p>
            <a:r>
              <a:rPr lang="en-CA" sz="1400" dirty="0" smtClean="0"/>
              <a:t>Now assigned to Canada Chemical Corporation</a:t>
            </a:r>
            <a:endParaRPr lang="en-CA" sz="1400" dirty="0"/>
          </a:p>
        </p:txBody>
      </p:sp>
      <p:pic>
        <p:nvPicPr>
          <p:cNvPr id="7" name="Picture 6" descr="C:\Users\Rob\AppData\Local\Microsoft\Windows\Temporary Internet Files\Content.Outlook\R4ZUD2XM\Verdis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341530" y="458670"/>
            <a:ext cx="810090" cy="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143635"/>
            <a:ext cx="625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MAKE DIESEL</a:t>
            </a:r>
            <a:endParaRPr lang="en-CA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9454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Lucida Sans" pitchFamily="34" charset="0"/>
              </a:rPr>
              <a:t>VERDIS 2 PILOT TEST (2014)</a:t>
            </a:r>
            <a:endParaRPr lang="en-CA" sz="2400" b="1" dirty="0">
              <a:latin typeface="Lucida Sans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272807" cy="5400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Verdis 3 Liquid carbon number</a:t>
            </a:r>
            <a:endParaRPr lang="en-CA" sz="2400" b="1" cap="all" dirty="0">
              <a:latin typeface="Lucida Sans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835696" y="764704"/>
          <a:ext cx="56166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67870" y="272488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Weight fraction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573325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Carbon Number</a:t>
            </a:r>
            <a:endParaRPr lang="en-CA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76845" y="4329100"/>
            <a:ext cx="0" cy="9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02070" y="4329100"/>
            <a:ext cx="0" cy="9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72100" y="4303059"/>
            <a:ext cx="498394" cy="791126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6785" y="4194085"/>
            <a:ext cx="495055" cy="99011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26895" y="4599130"/>
            <a:ext cx="108472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Wide-cut Jet fuel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2546775" y="3834045"/>
            <a:ext cx="6750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NGLs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5562110" y="3959768"/>
            <a:ext cx="81009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Diesel</a:t>
            </a:r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5202070" y="1628800"/>
            <a:ext cx="189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High-conversion catalyst,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05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0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baseline="-25000" dirty="0" err="1" smtClean="0">
                <a:latin typeface="Lucida Sans" pitchFamily="34" charset="0"/>
              </a:rPr>
              <a:t>Tailgas</a:t>
            </a:r>
            <a:r>
              <a:rPr lang="en-CA" sz="2400" b="1" cap="all" baseline="-25000" dirty="0" smtClean="0">
                <a:latin typeface="Lucida Sans" pitchFamily="34" charset="0"/>
              </a:rPr>
              <a:t> COMPOSITION</a:t>
            </a:r>
            <a:endParaRPr lang="en-CA" sz="2400" b="1" cap="all" baseline="-25000" dirty="0"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71691"/>
            <a:ext cx="62646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u="sng" dirty="0" smtClean="0"/>
              <a:t>Component</a:t>
            </a:r>
            <a:r>
              <a:rPr lang="en-CA" sz="2000" dirty="0" smtClean="0"/>
              <a:t>	</a:t>
            </a:r>
            <a:r>
              <a:rPr lang="en-CA" sz="2000" u="sng" dirty="0" smtClean="0"/>
              <a:t>Mol%</a:t>
            </a:r>
          </a:p>
          <a:p>
            <a:pPr algn="ctr"/>
            <a:r>
              <a:rPr lang="en-CA" sz="2000" dirty="0" smtClean="0"/>
              <a:t>H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		39.0</a:t>
            </a:r>
          </a:p>
          <a:p>
            <a:pPr algn="ctr"/>
            <a:r>
              <a:rPr lang="en-CA" sz="2000" dirty="0" smtClean="0"/>
              <a:t>CH</a:t>
            </a:r>
            <a:r>
              <a:rPr lang="en-CA" sz="2000" baseline="-25000" dirty="0" smtClean="0"/>
              <a:t>4</a:t>
            </a:r>
            <a:r>
              <a:rPr lang="en-CA" sz="2000" dirty="0" smtClean="0"/>
              <a:t>		28.8</a:t>
            </a:r>
          </a:p>
          <a:p>
            <a:pPr algn="ctr"/>
            <a:r>
              <a:rPr lang="en-CA" sz="2000" dirty="0" smtClean="0"/>
              <a:t>CO		27.6</a:t>
            </a:r>
          </a:p>
          <a:p>
            <a:pPr algn="ctr"/>
            <a:r>
              <a:rPr lang="en-CA" sz="2000" dirty="0" smtClean="0"/>
              <a:t>CO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		1.3</a:t>
            </a:r>
          </a:p>
          <a:p>
            <a:pPr algn="ctr"/>
            <a:r>
              <a:rPr lang="en-CA" sz="2000" dirty="0" smtClean="0"/>
              <a:t>C2		1.2</a:t>
            </a:r>
          </a:p>
          <a:p>
            <a:pPr algn="ctr"/>
            <a:r>
              <a:rPr lang="en-CA" sz="2000" dirty="0" smtClean="0"/>
              <a:t>C3		1.6</a:t>
            </a:r>
          </a:p>
          <a:p>
            <a:pPr algn="ctr"/>
            <a:r>
              <a:rPr lang="en-CA" sz="2000" dirty="0" smtClean="0"/>
              <a:t>C4		0.1</a:t>
            </a:r>
          </a:p>
          <a:p>
            <a:pPr algn="ctr"/>
            <a:r>
              <a:rPr lang="en-CA" sz="2000" dirty="0" smtClean="0"/>
              <a:t>C5		0.4</a:t>
            </a:r>
          </a:p>
          <a:p>
            <a:pPr algn="ctr"/>
            <a:r>
              <a:rPr lang="en-CA" sz="2000" dirty="0" smtClean="0"/>
              <a:t>C6+		</a:t>
            </a:r>
            <a:r>
              <a:rPr lang="en-CA" sz="2000" u="sng" dirty="0" smtClean="0"/>
              <a:t>0.1</a:t>
            </a:r>
          </a:p>
          <a:p>
            <a:pPr algn="ctr"/>
            <a:r>
              <a:rPr lang="en-CA" sz="2000" dirty="0" smtClean="0"/>
              <a:t>Total		100</a:t>
            </a:r>
          </a:p>
          <a:p>
            <a:pPr algn="ctr"/>
            <a:r>
              <a:rPr lang="en-CA" sz="2400" dirty="0" smtClean="0"/>
              <a:t>Single-pass CO Conversion	83-88%</a:t>
            </a:r>
          </a:p>
          <a:p>
            <a:pPr algn="ctr"/>
            <a:endParaRPr lang="en-CA" dirty="0" smtClean="0"/>
          </a:p>
          <a:p>
            <a:pPr algn="ctr"/>
            <a:r>
              <a:rPr lang="en-CA" sz="3600" dirty="0" smtClean="0"/>
              <a:t>Waste to Reformer gives &gt;90% conversion to </a:t>
            </a:r>
            <a:r>
              <a:rPr lang="en-CA" sz="3600" u="sng" dirty="0" smtClean="0"/>
              <a:t>liquids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05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04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</a:rPr>
              <a:t>Disposal of Waste gas to</a:t>
            </a:r>
          </a:p>
          <a:p>
            <a:pPr algn="ctr"/>
            <a:r>
              <a:rPr lang="en-CA" sz="2400" b="1" cap="all" dirty="0" smtClean="0">
                <a:latin typeface="Lucida Sans" pitchFamily="34" charset="0"/>
              </a:rPr>
              <a:t>Control </a:t>
            </a:r>
            <a:r>
              <a:rPr lang="en-CA" sz="2400" b="1" cap="all" dirty="0" err="1" smtClean="0">
                <a:latin typeface="Lucida Sans" pitchFamily="34" charset="0"/>
              </a:rPr>
              <a:t>inerts</a:t>
            </a:r>
            <a:r>
              <a:rPr lang="en-CA" sz="2400" b="1" cap="all" dirty="0" smtClean="0">
                <a:latin typeface="Lucida Sans" pitchFamily="34" charset="0"/>
              </a:rPr>
              <a:t> build-up</a:t>
            </a:r>
            <a:endParaRPr lang="en-CA" sz="2400" b="1" cap="all" dirty="0"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12474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 Burn to raise steam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 Burn for power generation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 Send to Reformer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52" y="2933945"/>
            <a:ext cx="91164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VERDIS process efficiency if sent to reformer: </a:t>
            </a:r>
          </a:p>
          <a:p>
            <a:pPr algn="ctr"/>
            <a:endParaRPr lang="en-CA" sz="2800" dirty="0" smtClean="0"/>
          </a:p>
          <a:p>
            <a:pPr algn="ctr"/>
            <a:r>
              <a:rPr lang="en-CA" sz="2800" dirty="0" smtClean="0"/>
              <a:t>7500-9300</a:t>
            </a:r>
          </a:p>
          <a:p>
            <a:pPr algn="ctr"/>
            <a:endParaRPr lang="en-CA" sz="2800" dirty="0" smtClean="0"/>
          </a:p>
          <a:p>
            <a:pPr algn="ctr"/>
            <a:r>
              <a:rPr lang="en-CA" sz="2800" dirty="0" err="1" smtClean="0"/>
              <a:t>scf</a:t>
            </a:r>
            <a:r>
              <a:rPr lang="en-CA" sz="2800" dirty="0" smtClean="0"/>
              <a:t> methane equivalent/bbl liquid</a:t>
            </a:r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29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725" y="778662"/>
            <a:ext cx="821307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0000"/>
                </a:solidFill>
                <a:latin typeface="Lucida Sans" pitchFamily="34" charset="0"/>
              </a:rPr>
              <a:t>Unique FT Catalysts</a:t>
            </a:r>
            <a:r>
              <a:rPr lang="en-CA" sz="2800" dirty="0" smtClean="0">
                <a:latin typeface="Lucida Sans" pitchFamily="34" charset="0"/>
              </a:rPr>
              <a:t>*</a:t>
            </a:r>
          </a:p>
          <a:p>
            <a:endParaRPr lang="en-CA" dirty="0" smtClean="0">
              <a:latin typeface="Lucida Sans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CA" sz="2400" dirty="0" smtClean="0">
                <a:latin typeface="Lucida Sans" pitchFamily="34" charset="0"/>
              </a:rPr>
              <a:t> Completely eliminates wax generation- Don’t need hydrocracker</a:t>
            </a:r>
          </a:p>
          <a:p>
            <a:pPr marL="1371600" lvl="2" indent="-457200">
              <a:buFont typeface="+mj-lt"/>
              <a:buAutoNum type="arabicPeriod"/>
            </a:pPr>
            <a:endParaRPr lang="en-CA" sz="2400" dirty="0" smtClean="0">
              <a:latin typeface="Lucida Sans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sz="2400" dirty="0" smtClean="0">
                <a:latin typeface="Lucida Sans" pitchFamily="34" charset="0"/>
              </a:rPr>
              <a:t>Can be optimized to produce naphtha, aviation fuel or diesel</a:t>
            </a:r>
          </a:p>
          <a:p>
            <a:pPr marL="1257300" lvl="2" indent="-342900">
              <a:buFont typeface="+mj-lt"/>
              <a:buAutoNum type="arabicPeriod"/>
            </a:pPr>
            <a:endParaRPr lang="en-CA" sz="2400" dirty="0" smtClean="0">
              <a:latin typeface="Lucida Sans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CA" sz="2400" dirty="0" smtClean="0">
                <a:latin typeface="Lucida Sans" pitchFamily="34" charset="0"/>
              </a:rPr>
              <a:t> Designed for low pressure operation</a:t>
            </a:r>
          </a:p>
          <a:p>
            <a:pPr marL="1371600" lvl="2" indent="-457200">
              <a:buFont typeface="+mj-lt"/>
              <a:buAutoNum type="arabicPeriod"/>
            </a:pPr>
            <a:endParaRPr lang="en-CA" sz="2400" dirty="0" smtClean="0">
              <a:latin typeface="Lucida Sans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sz="2400" dirty="0" smtClean="0">
                <a:latin typeface="Lucida Sans" pitchFamily="34" charset="0"/>
              </a:rPr>
              <a:t>Ideal for </a:t>
            </a:r>
            <a:r>
              <a:rPr lang="en-CA" sz="2400" dirty="0" smtClean="0">
                <a:latin typeface="Lucida Sans" pitchFamily="34" charset="0"/>
              </a:rPr>
              <a:t>Flare Gas </a:t>
            </a:r>
            <a:r>
              <a:rPr lang="en-CA" sz="2400" dirty="0" smtClean="0">
                <a:latin typeface="Lucida Sans" pitchFamily="34" charset="0"/>
              </a:rPr>
              <a:t>and Biogas</a:t>
            </a:r>
          </a:p>
          <a:p>
            <a:pPr marL="1371600" lvl="2" indent="-457200">
              <a:buAutoNum type="arabicPeriod"/>
            </a:pPr>
            <a:endParaRPr lang="en-CA" sz="2400" dirty="0" smtClean="0">
              <a:latin typeface="Lucida Sans" pitchFamily="34" charset="0"/>
            </a:endParaRPr>
          </a:p>
          <a:p>
            <a:pPr marL="1371600" lvl="2" indent="-457200">
              <a:buAutoNum type="arabicPeriod"/>
            </a:pPr>
            <a:r>
              <a:rPr lang="en-CA" sz="2400" dirty="0" smtClean="0">
                <a:latin typeface="Lucida Sans" pitchFamily="34" charset="0"/>
              </a:rPr>
              <a:t>High carbon efficiency: 7500-9300 </a:t>
            </a:r>
            <a:r>
              <a:rPr lang="en-CA" sz="2400" dirty="0" err="1" smtClean="0">
                <a:latin typeface="Lucida Sans" pitchFamily="34" charset="0"/>
              </a:rPr>
              <a:t>scf</a:t>
            </a:r>
            <a:r>
              <a:rPr lang="en-CA" sz="2400" dirty="0" smtClean="0">
                <a:latin typeface="Lucida Sans" pitchFamily="34" charset="0"/>
              </a:rPr>
              <a:t> </a:t>
            </a:r>
            <a:r>
              <a:rPr lang="en-CA" sz="2400" dirty="0" smtClean="0">
                <a:latin typeface="Lucida Sans" pitchFamily="34" charset="0"/>
              </a:rPr>
              <a:t>methane/bbl</a:t>
            </a:r>
          </a:p>
          <a:p>
            <a:pPr marL="1371600" lvl="2" indent="-457200"/>
            <a:endParaRPr lang="en-CA" sz="2400" dirty="0" smtClean="0">
              <a:latin typeface="Lucida Sans" pitchFamily="34" charset="0"/>
            </a:endParaRPr>
          </a:p>
          <a:p>
            <a:pPr marL="1371600" lvl="2" indent="-457200"/>
            <a:r>
              <a:rPr lang="en-CA" sz="1200" b="1" dirty="0" smtClean="0">
                <a:solidFill>
                  <a:srgbClr val="FF0000"/>
                </a:solidFill>
                <a:latin typeface="Lucida Sans" pitchFamily="34" charset="0"/>
              </a:rPr>
              <a:t>*Patented in 24 Countries</a:t>
            </a:r>
            <a:endParaRPr lang="en-CA" sz="1200" b="1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marL="1257300" lvl="2" indent="-342900"/>
            <a:endParaRPr lang="en-CA" sz="2400" dirty="0" smtClean="0">
              <a:latin typeface="Lucida Sans" pitchFamily="34" charset="0"/>
            </a:endParaRPr>
          </a:p>
          <a:p>
            <a:pPr marL="1257300" lvl="2" indent="-342900"/>
            <a:r>
              <a:rPr lang="en-CA" sz="1200" dirty="0" smtClean="0">
                <a:latin typeface="Lucida Sans" pitchFamily="34" charset="0"/>
              </a:rPr>
              <a:t>             *Patents held by Canada Chemical Corporation in 24 Countries</a:t>
            </a:r>
            <a:endParaRPr lang="en-CA" sz="1200" dirty="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56" y="200452"/>
            <a:ext cx="785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PROPRIETARY VERDIS </a:t>
            </a:r>
            <a:r>
              <a:rPr lang="en-CA" sz="2400" b="1" dirty="0" smtClean="0">
                <a:latin typeface="Lucida Sans" pitchFamily="34" charset="0"/>
              </a:rPr>
              <a:t>FT CATALYSTs</a:t>
            </a:r>
            <a:endParaRPr lang="en-CA" sz="2400" b="1" dirty="0">
              <a:latin typeface="Lucida Sans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9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7682606" y="119742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9150" cy="3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838200"/>
            <a:ext cx="8547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4353" y="2114176"/>
            <a:ext cx="62932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Thank you !</a:t>
            </a:r>
          </a:p>
          <a:p>
            <a:pPr algn="ctr"/>
            <a:endParaRPr lang="en-CA" sz="4000" dirty="0" smtClean="0"/>
          </a:p>
          <a:p>
            <a:pPr algn="ctr"/>
            <a:endParaRPr lang="en-CA" sz="4000" dirty="0" smtClean="0"/>
          </a:p>
          <a:p>
            <a:pPr algn="ctr"/>
            <a:endParaRPr lang="en-CA" sz="4000" dirty="0" smtClean="0"/>
          </a:p>
          <a:p>
            <a:pPr algn="ctr"/>
            <a:r>
              <a:rPr lang="en-CA" sz="4000" dirty="0" smtClean="0"/>
              <a:t>Any questions?</a:t>
            </a:r>
            <a:endParaRPr lang="en-CA" sz="4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/>
              <a:t>SPE-177660-MS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32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290638"/>
            <a:ext cx="58483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24518" y="1577788"/>
            <a:ext cx="407165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3200" dirty="0" smtClean="0"/>
              <a:t>(5% GTL ~ €7¢/</a:t>
            </a:r>
            <a:r>
              <a:rPr lang="en-CA" sz="3200" dirty="0" err="1" smtClean="0"/>
              <a:t>ltr</a:t>
            </a:r>
            <a:r>
              <a:rPr lang="en-CA" sz="3200" dirty="0" smtClean="0"/>
              <a:t>) 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3424518" y="2162563"/>
            <a:ext cx="407165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3200" dirty="0" smtClean="0"/>
              <a:t>(5% GTL ~ US 26¢/gal) 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3488786" y="4397813"/>
            <a:ext cx="407165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3200" dirty="0" smtClean="0"/>
              <a:t>(100% GTL ~ $5.30/gal)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8786" y="4982588"/>
            <a:ext cx="40073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3200" dirty="0" smtClean="0"/>
              <a:t>(100% GTL ~ $222/bbl)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8786" y="3813038"/>
            <a:ext cx="407165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3200" dirty="0" smtClean="0"/>
              <a:t>(100% GTL ~ €1.40 /</a:t>
            </a:r>
            <a:r>
              <a:rPr lang="en-CA" sz="3200" dirty="0" err="1" smtClean="0"/>
              <a:t>ltr</a:t>
            </a:r>
            <a:r>
              <a:rPr lang="en-CA" sz="3200" dirty="0" smtClean="0"/>
              <a:t>) 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80565" y="259976"/>
            <a:ext cx="652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FT Diesel Retail Sales in Europe (2008</a:t>
            </a:r>
            <a:r>
              <a:rPr lang="en-CA" sz="3200" dirty="0" smtClean="0"/>
              <a:t>)* </a:t>
            </a:r>
            <a:r>
              <a:rPr lang="en-CA" sz="3200" b="1" dirty="0" smtClean="0">
                <a:solidFill>
                  <a:srgbClr val="FF0000"/>
                </a:solidFill>
              </a:rPr>
              <a:t>Fetches higher price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7825" y="5898776"/>
            <a:ext cx="665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*AN ALASKA NORTH SLOPE GTL OPTION – BY ANRTL 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2400" b="1" cap="all" dirty="0" err="1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fischer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2400" b="1" cap="all" dirty="0" err="1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tropsch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process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 smtClean="0"/>
              <a:t>SPE-</a:t>
            </a:r>
            <a:r>
              <a:rPr lang="en-US" sz="1050" b="1" dirty="0" err="1" smtClean="0"/>
              <a:t>xxxxxx</a:t>
            </a:r>
            <a:r>
              <a:rPr lang="en-US" sz="1050" b="1" dirty="0" smtClean="0"/>
              <a:t>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 smtClean="0"/>
              <a:t>Optimum Process Design for Gas-to-Diesel Conversion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347" y="1358770"/>
            <a:ext cx="68407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pPr algn="ctr"/>
            <a:r>
              <a:rPr lang="en-CA" sz="2400" dirty="0" smtClean="0"/>
              <a:t>Polymerization of carbon monoxide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err="1" smtClean="0"/>
              <a:t>nCO</a:t>
            </a:r>
            <a:r>
              <a:rPr lang="en-CA" sz="2400" dirty="0" smtClean="0"/>
              <a:t> + 2n 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= (-CH2-)n- + nH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O</a:t>
            </a:r>
            <a:r>
              <a:rPr lang="pt-BR" sz="2400" dirty="0" smtClean="0"/>
              <a:t>  </a:t>
            </a:r>
          </a:p>
          <a:p>
            <a:pPr algn="ctr"/>
            <a:r>
              <a:rPr lang="pt-BR" sz="2400" dirty="0" smtClean="0"/>
              <a:t>Δ H = -165 kJ/mol </a:t>
            </a:r>
            <a:endParaRPr lang="en-CA" sz="2400" dirty="0" smtClean="0"/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Highly </a:t>
            </a:r>
            <a:r>
              <a:rPr lang="en-CA" sz="2400" dirty="0" err="1" smtClean="0"/>
              <a:t>exothermc</a:t>
            </a:r>
            <a:endParaRPr lang="en-CA" sz="2400" dirty="0" smtClean="0"/>
          </a:p>
          <a:p>
            <a:pPr algn="ctr"/>
            <a:endParaRPr lang="en-CA" dirty="0" smtClean="0"/>
          </a:p>
          <a:p>
            <a:pPr algn="ctr"/>
            <a:r>
              <a:rPr lang="en-CA" sz="2400" dirty="0" smtClean="0"/>
              <a:t>Possible paraffinic chain length C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-C</a:t>
            </a:r>
            <a:r>
              <a:rPr lang="en-CA" sz="2400" baseline="-25000" dirty="0" smtClean="0"/>
              <a:t>60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3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traditional approach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 smtClean="0"/>
              <a:t>SPE-</a:t>
            </a:r>
            <a:r>
              <a:rPr lang="en-US" sz="1050" b="1" dirty="0" err="1" smtClean="0"/>
              <a:t>xxxxxx</a:t>
            </a:r>
            <a:r>
              <a:rPr lang="en-US" sz="1050" b="1" dirty="0" smtClean="0"/>
              <a:t>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 smtClean="0"/>
              <a:t>Optimum Process Design for Gas-to-Diesel Conversion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347" y="108874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pPr algn="ctr"/>
            <a:r>
              <a:rPr lang="en-CA" sz="2400" dirty="0" smtClean="0"/>
              <a:t>A typical FT plant 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converts natural gas to synthesis gas</a:t>
            </a:r>
          </a:p>
          <a:p>
            <a:pPr algn="ctr"/>
            <a:r>
              <a:rPr lang="en-CA" sz="2400" dirty="0" smtClean="0"/>
              <a:t>(CO+2 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)</a:t>
            </a:r>
          </a:p>
          <a:p>
            <a:pPr algn="ctr"/>
            <a:r>
              <a:rPr lang="en-CA" sz="2400" dirty="0" smtClean="0"/>
              <a:t>Then makes the maximum amount of wax 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which is </a:t>
            </a:r>
            <a:r>
              <a:rPr lang="en-CA" sz="2400" dirty="0" err="1" smtClean="0"/>
              <a:t>hydrocracked</a:t>
            </a:r>
            <a:r>
              <a:rPr lang="en-CA" sz="2400" dirty="0" smtClean="0"/>
              <a:t> to products </a:t>
            </a:r>
          </a:p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including NGLs, naphtha, diesel and lubricants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63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ustom 1\Desktop\My Documents\GTD pilot\Presentations\Shell Pearl pla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23978" cy="5400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Shell Pearl GTL Plant, Qatar</a:t>
            </a:r>
            <a:endParaRPr lang="en-CA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56" y="200452"/>
            <a:ext cx="87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ECONOMICS OF THE</a:t>
            </a:r>
            <a:r>
              <a:rPr lang="en-CA" sz="2400" b="1" dirty="0" smtClean="0">
                <a:latin typeface="Lucida Sans" pitchFamily="34" charset="0"/>
              </a:rPr>
              <a:t> VERDIS GTD PROCESS</a:t>
            </a:r>
            <a:endParaRPr lang="en-CA" sz="2400" b="1" dirty="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312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SHELL BINTULU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16,000 bpd</a:t>
            </a:r>
            <a:endParaRPr lang="en-CA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01" y="1981200"/>
            <a:ext cx="4444150" cy="27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741" y="1963271"/>
            <a:ext cx="4616824" cy="27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2625" y="4655783"/>
            <a:ext cx="816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Simplicity and capital cost reduction</a:t>
            </a:r>
          </a:p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 through elimination of operating units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052736"/>
            <a:ext cx="373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VERDIS OFFSHORE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2000 bpd</a:t>
            </a:r>
            <a:endParaRPr lang="en-CA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7474" y="2679812"/>
            <a:ext cx="812008" cy="269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89896" y="2537011"/>
            <a:ext cx="694880" cy="412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0002" y="3779260"/>
            <a:ext cx="744657" cy="290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63002" y="3164541"/>
            <a:ext cx="739704" cy="349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5366" y="3788223"/>
            <a:ext cx="766305" cy="281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88256" y="3147883"/>
            <a:ext cx="600050" cy="411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49671" y="3147882"/>
            <a:ext cx="762000" cy="411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75413" y="2689412"/>
            <a:ext cx="744069" cy="259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98865" y="2537012"/>
            <a:ext cx="703841" cy="384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70328" y="3164541"/>
            <a:ext cx="635907" cy="385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503459" y="3806154"/>
            <a:ext cx="730509" cy="281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93341" y="3806153"/>
            <a:ext cx="680731" cy="254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12660" y="2116942"/>
            <a:ext cx="775563" cy="402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921037" y="2124635"/>
            <a:ext cx="816375" cy="376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67402" y="3147884"/>
            <a:ext cx="587186" cy="40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956896" y="3138919"/>
            <a:ext cx="767185" cy="39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TextBox 70"/>
          <p:cNvSpPr txBox="1"/>
          <p:nvPr/>
        </p:nvSpPr>
        <p:spPr>
          <a:xfrm>
            <a:off x="4921626" y="3173505"/>
            <a:ext cx="85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V-CPOX</a:t>
            </a:r>
            <a:endParaRPr lang="en-CA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98776" y="3173506"/>
            <a:ext cx="627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GTD</a:t>
            </a:r>
            <a:endParaRPr lang="en-CA" sz="1600" b="1" dirty="0"/>
          </a:p>
        </p:txBody>
      </p:sp>
      <p:cxnSp>
        <p:nvCxnSpPr>
          <p:cNvPr id="34" name="Straight Arrow Connector 33"/>
          <p:cNvCxnSpPr>
            <a:stCxn id="35" idx="2"/>
          </p:cNvCxnSpPr>
          <p:nvPr/>
        </p:nvCxnSpPr>
        <p:spPr>
          <a:xfrm>
            <a:off x="6160995" y="3550025"/>
            <a:ext cx="0" cy="383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148064" y="4293096"/>
            <a:ext cx="31683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5220072" y="42930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Verdis Technology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5773266" y="3861336"/>
            <a:ext cx="77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Diesel</a:t>
            </a:r>
            <a:endParaRPr lang="en-CA" sz="16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8233968" y="2501153"/>
            <a:ext cx="452832" cy="1698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390964" y="2519083"/>
            <a:ext cx="295836" cy="168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27553" y="6111686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Subtitle 2"/>
          <p:cNvSpPr txBox="1">
            <a:spLocks/>
          </p:cNvSpPr>
          <p:nvPr/>
        </p:nvSpPr>
        <p:spPr bwMode="auto">
          <a:xfrm>
            <a:off x="1547664" y="6432815"/>
            <a:ext cx="7488832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050" b="1" dirty="0" smtClean="0"/>
              <a:t>SPE-</a:t>
            </a:r>
            <a:r>
              <a:rPr lang="en-US" sz="1050" b="1" dirty="0" err="1" smtClean="0"/>
              <a:t>xxxxx</a:t>
            </a:r>
            <a:r>
              <a:rPr lang="en-US" sz="1050" b="1" dirty="0" smtClean="0"/>
              <a:t>-MS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sz="1050" b="1" dirty="0"/>
              <a:t>New Syngas Reforming Solutions for Enhanced Gas to Diesel </a:t>
            </a:r>
            <a:r>
              <a:rPr lang="en-US" sz="1050" b="1" dirty="0" smtClean="0"/>
              <a:t>Conversion </a:t>
            </a:r>
            <a:r>
              <a:rPr lang="en-US" altLang="en-US" sz="10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• Dr. Conrad Ayasse</a:t>
            </a: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iki.gekgasifier.com/f/1239859693/cobalt30bar240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2" y="1616229"/>
            <a:ext cx="6803932" cy="44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2160494" y="1954306"/>
            <a:ext cx="0" cy="3612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514165" y="1954306"/>
            <a:ext cx="8964" cy="3612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otched Right Arrow 6"/>
          <p:cNvSpPr/>
          <p:nvPr/>
        </p:nvSpPr>
        <p:spPr>
          <a:xfrm>
            <a:off x="3514165" y="1990165"/>
            <a:ext cx="851647" cy="27790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45106" y="1954306"/>
            <a:ext cx="90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WAX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160494" y="1990165"/>
            <a:ext cx="13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   Diesel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523129" y="603324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Carbon Number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057" y="3051593"/>
            <a:ext cx="256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Weight percent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703574" y="1323841"/>
            <a:ext cx="65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Traditional FT Reactor Product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Traditional </a:t>
            </a:r>
            <a:r>
              <a:rPr lang="en-CA" sz="2400" b="1" cap="all" dirty="0" err="1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fischer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2400" b="1" cap="all" dirty="0" err="1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tropsch</a:t>
            </a:r>
            <a:r>
              <a:rPr lang="en-CA" sz="2400" b="1" cap="all" dirty="0" smtClean="0">
                <a:latin typeface="Lucida Sans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</a:t>
            </a:r>
            <a:endParaRPr lang="en-CA" sz="2400" b="1" cap="all" dirty="0">
              <a:latin typeface="Lucida Sans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hZ3f0hqYjee4DuTRKXa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1452</Words>
  <Application>Microsoft Office PowerPoint</Application>
  <PresentationFormat>On-screen Show (4:3)</PresentationFormat>
  <Paragraphs>376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Philippe</dc:creator>
  <cp:lastModifiedBy>Custom 1</cp:lastModifiedBy>
  <cp:revision>327</cp:revision>
  <dcterms:created xsi:type="dcterms:W3CDTF">2015-02-23T13:19:09Z</dcterms:created>
  <dcterms:modified xsi:type="dcterms:W3CDTF">2016-11-22T22:00:17Z</dcterms:modified>
</cp:coreProperties>
</file>